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slideLayouts/slideLayout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  <p:sldMasterId id="2147483655" r:id="rId2"/>
    <p:sldMasterId id="2147483651" r:id="rId3"/>
  </p:sldMasterIdLst>
  <p:notesMasterIdLst>
    <p:notesMasterId r:id="rId23"/>
  </p:notesMasterIdLst>
  <p:handoutMasterIdLst>
    <p:handoutMasterId r:id="rId24"/>
  </p:handoutMasterIdLst>
  <p:sldIdLst>
    <p:sldId id="285" r:id="rId4"/>
    <p:sldId id="305" r:id="rId5"/>
    <p:sldId id="306" r:id="rId6"/>
    <p:sldId id="307" r:id="rId7"/>
    <p:sldId id="308" r:id="rId8"/>
    <p:sldId id="303" r:id="rId9"/>
    <p:sldId id="304" r:id="rId10"/>
    <p:sldId id="309" r:id="rId11"/>
    <p:sldId id="310" r:id="rId12"/>
    <p:sldId id="311" r:id="rId13"/>
    <p:sldId id="312" r:id="rId14"/>
    <p:sldId id="313" r:id="rId15"/>
    <p:sldId id="315" r:id="rId16"/>
    <p:sldId id="302" r:id="rId17"/>
    <p:sldId id="296" r:id="rId18"/>
    <p:sldId id="297" r:id="rId19"/>
    <p:sldId id="298" r:id="rId20"/>
    <p:sldId id="290" r:id="rId21"/>
    <p:sldId id="314" r:id="rId22"/>
  </p:sldIdLst>
  <p:sldSz cx="12192000" cy="6858000"/>
  <p:notesSz cx="6858000" cy="9144000"/>
  <p:embeddedFontLst>
    <p:embeddedFont>
      <p:font typeface="Adobe Garamond Pro" panose="02020502060506020403" charset="0"/>
      <p:regular r:id="rId25"/>
      <p:italic r:id="rId26"/>
    </p:embeddedFont>
    <p:embeddedFont>
      <p:font typeface="Calibri" panose="020F0502020204030204" pitchFamily="34" charset="0"/>
      <p:regular r:id="rId27"/>
      <p:bold r:id="rId28"/>
      <p:italic r:id="rId29"/>
      <p:boldItalic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56" userDrawn="1">
          <p15:clr>
            <a:srgbClr val="A4A3A4"/>
          </p15:clr>
        </p15:guide>
        <p15:guide id="2" pos="513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435F"/>
    <a:srgbClr val="002B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476"/>
    <p:restoredTop sz="94701"/>
  </p:normalViewPr>
  <p:slideViewPr>
    <p:cSldViewPr snapToGrid="0" snapToObjects="1">
      <p:cViewPr varScale="1">
        <p:scale>
          <a:sx n="68" d="100"/>
          <a:sy n="68" d="100"/>
        </p:scale>
        <p:origin x="728" y="52"/>
      </p:cViewPr>
      <p:guideLst>
        <p:guide orient="horz" pos="1656"/>
        <p:guide pos="513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27" d="100"/>
          <a:sy n="127" d="100"/>
        </p:scale>
        <p:origin x="5664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font" Target="fonts/font2.fntdata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font" Target="fonts/font1.fntdata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handoutMaster" Target="handoutMasters/handoutMaster1.xml"/><Relationship Id="rId32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4.fntdata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font" Target="fonts/font3.fntdata"/><Relationship Id="rId30" Type="http://schemas.openxmlformats.org/officeDocument/2006/relationships/font" Target="fonts/font6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0F3731F-F716-5242-B21A-2E0F1F29D6C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53A7CCE-FF39-9641-B2AA-D8CBEE85CA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AF894A-70DC-1344-8793-A2A3FB288CFE}" type="datetimeFigureOut">
              <a:rPr lang="en-US" smtClean="0"/>
              <a:t>11/30/2020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EDE7CF-13BB-CC48-BA69-F4C8629B72C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ADBE1A-CAAB-2646-8292-A353D543984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CCB099-CC5A-9147-A1BD-CF6AF83AE8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0542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C4BE61-C03A-824C-A357-AB09725BFA9E}" type="datetimeFigureOut">
              <a:rPr lang="en-US" smtClean="0"/>
              <a:t>11/30/2020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07DA70-B503-1645-A111-858C3E791C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8755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07DA70-B503-1645-A111-858C3E791C8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49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emf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05BE34-7189-A344-B516-A9D086B4E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1325563"/>
          </a:xfrm>
        </p:spPr>
        <p:txBody>
          <a:bodyPr/>
          <a:lstStyle>
            <a:lvl1pPr>
              <a:defRPr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60D938-4304-294B-BEF8-E61AF7D54D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3657"/>
            <a:ext cx="10515600" cy="4157428"/>
          </a:xfrm>
        </p:spPr>
        <p:txBody>
          <a:bodyPr/>
          <a:lstStyle>
            <a:lvl1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E5F365-BB74-B24F-AFD3-B06FB9908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56CE055-ECFD-9048-9FD8-7E2D8656A4F7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B4E0F02-AC1F-3547-9C59-ABCD83A9480C}"/>
              </a:ext>
            </a:extLst>
          </p:cNvPr>
          <p:cNvCxnSpPr>
            <a:cxnSpLocks/>
          </p:cNvCxnSpPr>
          <p:nvPr userDrawn="1"/>
        </p:nvCxnSpPr>
        <p:spPr>
          <a:xfrm>
            <a:off x="914400" y="1344113"/>
            <a:ext cx="11277600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36077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76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9C474A38-ED30-0D4F-A52D-63AB0383869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178784" y="0"/>
            <a:ext cx="4013215" cy="600738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05BE34-7189-A344-B516-A9D086B4E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6492368" cy="1325563"/>
          </a:xfrm>
        </p:spPr>
        <p:txBody>
          <a:bodyPr/>
          <a:lstStyle>
            <a:lvl1pPr>
              <a:defRPr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60D938-4304-294B-BEF8-E61AF7D54D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3657"/>
            <a:ext cx="6492368" cy="4157428"/>
          </a:xfrm>
        </p:spPr>
        <p:txBody>
          <a:bodyPr/>
          <a:lstStyle>
            <a:lvl1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E5F365-BB74-B24F-AFD3-B06FB9908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56CE055-ECFD-9048-9FD8-7E2D8656A4F7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B4E0F02-AC1F-3547-9C59-ABCD83A9480C}"/>
              </a:ext>
            </a:extLst>
          </p:cNvPr>
          <p:cNvCxnSpPr>
            <a:cxnSpLocks/>
          </p:cNvCxnSpPr>
          <p:nvPr userDrawn="1"/>
        </p:nvCxnSpPr>
        <p:spPr>
          <a:xfrm>
            <a:off x="914400" y="1344113"/>
            <a:ext cx="7239000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20702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136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E5F365-BB74-B24F-AFD3-B06FB9908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56CE055-ECFD-9048-9FD8-7E2D8656A4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9380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6D85BAD0-EAE7-B440-AD61-5D819097A99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5" r="23431"/>
          <a:stretch/>
        </p:blipFill>
        <p:spPr>
          <a:xfrm>
            <a:off x="4770372" y="0"/>
            <a:ext cx="7406640" cy="601896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2432078-29D1-D441-983C-E84A33577F6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3931" t="29788" r="-675" b="13289"/>
          <a:stretch/>
        </p:blipFill>
        <p:spPr>
          <a:xfrm>
            <a:off x="0" y="0"/>
            <a:ext cx="822960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D063E73-448E-2E4C-99BB-CC2E7FEE1ED4}"/>
              </a:ext>
            </a:extLst>
          </p:cNvPr>
          <p:cNvSpPr/>
          <p:nvPr userDrawn="1"/>
        </p:nvSpPr>
        <p:spPr>
          <a:xfrm flipV="1">
            <a:off x="-1" y="6031852"/>
            <a:ext cx="12192001" cy="826131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A859C034-EDF0-724A-B765-C705FDD3B8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80811"/>
            <a:ext cx="28468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B4864EB-539C-3D47-AD29-245514BFE51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492A000-348D-EB46-93B4-17FBDF0D799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49452" y="6236499"/>
            <a:ext cx="2095137" cy="420688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DBEB809-3D09-A445-BE60-71CA746B79C1}"/>
              </a:ext>
            </a:extLst>
          </p:cNvPr>
          <p:cNvCxnSpPr>
            <a:cxnSpLocks/>
          </p:cNvCxnSpPr>
          <p:nvPr userDrawn="1"/>
        </p:nvCxnSpPr>
        <p:spPr>
          <a:xfrm>
            <a:off x="949452" y="4095948"/>
            <a:ext cx="6403848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39503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 userDrawn="1">
          <p15:clr>
            <a:srgbClr val="FBAE40"/>
          </p15:clr>
        </p15:guide>
        <p15:guide id="2" pos="4632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7E669E2E-04D3-654B-8400-C1AD4BA1EDB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760856" y="1611382"/>
            <a:ext cx="8670287" cy="3074403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ctr">
              <a:lnSpc>
                <a:spcPct val="100000"/>
              </a:lnSpc>
              <a:defRPr sz="6000" b="1" i="0" cap="all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</p:spTree>
    <p:extLst>
      <p:ext uri="{BB962C8B-B14F-4D97-AF65-F5344CB8AC3E}">
        <p14:creationId xmlns:p14="http://schemas.microsoft.com/office/powerpoint/2010/main" val="31807753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emf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4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1E21CAA-EB70-A54F-A7B2-53DD39363DCF}"/>
              </a:ext>
            </a:extLst>
          </p:cNvPr>
          <p:cNvSpPr/>
          <p:nvPr userDrawn="1"/>
        </p:nvSpPr>
        <p:spPr>
          <a:xfrm flipV="1">
            <a:off x="-1" y="6031852"/>
            <a:ext cx="12192001" cy="826131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161F6EB-908C-494B-8ED8-132FA6ECA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DC82D6-7EA9-5B4D-9D85-9E499C2854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543657"/>
            <a:ext cx="10515600" cy="41574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0947A0-B994-684B-9069-CB659E42A6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80811"/>
            <a:ext cx="28468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B4864EB-539C-3D47-AD29-245514BFE51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0E25925-9301-F84B-928D-FA6618766E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949452" y="6236499"/>
            <a:ext cx="2095137" cy="420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0371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4" r:id="rId2"/>
    <p:sldLayoutId id="2147483653" r:id="rId3"/>
  </p:sldLayoutIdLs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i="0" kern="1200">
          <a:solidFill>
            <a:schemeClr val="accent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176" userDrawn="1">
          <p15:clr>
            <a:srgbClr val="F26B43"/>
          </p15:clr>
        </p15:guide>
        <p15:guide id="2" pos="528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29246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</p:sldLayoutIdLs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accent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176">
          <p15:clr>
            <a:srgbClr val="F26B43"/>
          </p15:clr>
        </p15:guide>
        <p15:guide id="2" pos="528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chemeClr val="accent1">
                <a:lumMod val="89000"/>
              </a:schemeClr>
            </a:gs>
            <a:gs pos="23000">
              <a:schemeClr val="accent1">
                <a:lumMod val="89000"/>
              </a:schemeClr>
            </a:gs>
            <a:gs pos="69000">
              <a:schemeClr val="accent1">
                <a:lumMod val="75000"/>
              </a:schemeClr>
            </a:gs>
            <a:gs pos="97000">
              <a:schemeClr val="accent1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AD9E77D-224D-8648-B3B1-DE9C90AFF50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59200" y="1477264"/>
            <a:ext cx="3073600" cy="390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5285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accent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200">
          <p15:clr>
            <a:srgbClr val="F26B43"/>
          </p15:clr>
        </p15:guide>
        <p15:guide id="2" pos="52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tiff"/><Relationship Id="rId4" Type="http://schemas.openxmlformats.org/officeDocument/2006/relationships/image" Target="../media/image17.tif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9D82BB-9BAC-9D4E-8430-29669667E3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B4864EB-539C-3D47-AD29-245514BFE515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4EE89C89-777F-7041-8A97-0E30E8C96679}"/>
              </a:ext>
            </a:extLst>
          </p:cNvPr>
          <p:cNvSpPr txBox="1">
            <a:spLocks/>
          </p:cNvSpPr>
          <p:nvPr/>
        </p:nvSpPr>
        <p:spPr>
          <a:xfrm>
            <a:off x="811505" y="422209"/>
            <a:ext cx="8362422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b="1" i="0" kern="1200">
                <a:solidFill>
                  <a:schemeClr val="accent1"/>
                </a:solidFill>
                <a:latin typeface="Gotham Bold" pitchFamily="2" charset="0"/>
                <a:ea typeface="+mj-ea"/>
                <a:cs typeface="Gotham Bold" pitchFamily="2" charset="0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4800" dirty="0">
                <a:latin typeface="Arial" panose="020B0604020202020204" pitchFamily="34" charset="0"/>
                <a:cs typeface="Arial" panose="020B0604020202020204" pitchFamily="34" charset="0"/>
              </a:rPr>
              <a:t>Module 4.7:</a:t>
            </a:r>
          </a:p>
          <a:p>
            <a:pPr algn="l">
              <a:lnSpc>
                <a:spcPct val="100000"/>
              </a:lnSpc>
            </a:pPr>
            <a:r>
              <a:rPr lang="en-US" sz="4800" dirty="0">
                <a:latin typeface="Arial" panose="020B0604020202020204" pitchFamily="34" charset="0"/>
                <a:cs typeface="Arial" panose="020B0604020202020204" pitchFamily="34" charset="0"/>
              </a:rPr>
              <a:t>ML Data Lifecycles</a:t>
            </a:r>
          </a:p>
          <a:p>
            <a:pPr marL="9144" algn="l">
              <a:lnSpc>
                <a:spcPct val="100000"/>
              </a:lnSpc>
            </a:pPr>
            <a:r>
              <a:rPr lang="en-US" sz="3600" b="0" i="0" dirty="0">
                <a:latin typeface="Arial" panose="020B0604020202020204" pitchFamily="34" charset="0"/>
                <a:cs typeface="Arial" panose="020B0604020202020204" pitchFamily="34" charset="0"/>
              </a:rPr>
              <a:t>Deletion, Retention, and Access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6E05EA78-0EF3-D340-950A-92657C70A162}"/>
              </a:ext>
            </a:extLst>
          </p:cNvPr>
          <p:cNvSpPr txBox="1">
            <a:spLocks/>
          </p:cNvSpPr>
          <p:nvPr/>
        </p:nvSpPr>
        <p:spPr>
          <a:xfrm>
            <a:off x="875908" y="4231394"/>
            <a:ext cx="6747934" cy="1207871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5000"/>
              </a:lnSpc>
              <a:spcBef>
                <a:spcPts val="0"/>
              </a:spcBef>
            </a:pPr>
            <a:r>
              <a:rPr lang="en-US" sz="2200" b="1" dirty="0">
                <a:solidFill>
                  <a:schemeClr val="accent1"/>
                </a:solidFill>
                <a:latin typeface="Adobe Garamond Pro" panose="02020502060506020403" pitchFamily="18" charset="77"/>
                <a:cs typeface="Gotham Bold" pitchFamily="2" charset="0"/>
              </a:rPr>
              <a:t>ML for Cybersecurity</a:t>
            </a:r>
          </a:p>
        </p:txBody>
      </p:sp>
    </p:spTree>
    <p:extLst>
      <p:ext uri="{BB962C8B-B14F-4D97-AF65-F5344CB8AC3E}">
        <p14:creationId xmlns:p14="http://schemas.microsoft.com/office/powerpoint/2010/main" val="20849695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BAE3F-225F-E54E-8145-ECACD7C37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Right of Access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0826A1-E1B7-5743-A0FB-29635DC38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CE055-ECFD-9048-9FD8-7E2D8656A4F7}" type="slidenum">
              <a:rPr lang="en-US" smtClean="0"/>
              <a:t>10</a:t>
            </a:fld>
            <a:endParaRPr lang="en-US" dirty="0"/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9E3F99C4-2E01-4B67-A2CF-77A6BE9D580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5618" y="1413174"/>
            <a:ext cx="9500765" cy="308698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74033DB1-FD6A-44A8-A0C6-549C252079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6040" y="4631126"/>
            <a:ext cx="9899920" cy="1316302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222845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BAE3F-225F-E54E-8145-ECACD7C37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Right of Access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0826A1-E1B7-5743-A0FB-29635DC38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CE055-ECFD-9048-9FD8-7E2D8656A4F7}" type="slidenum">
              <a:rPr lang="en-US" smtClean="0"/>
              <a:t>11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82BECA-0DC2-4C68-A0CD-A1ADED0C7A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661" y="1410508"/>
            <a:ext cx="5270102" cy="36161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0BD0996-1CCB-4E01-BEA4-91E65FC53B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0881" y="2221267"/>
            <a:ext cx="5161775" cy="199466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DBC58A9-3359-4F12-A830-B94B775E62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8476" y="4913571"/>
            <a:ext cx="2150402" cy="125160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DA0FE5B-AA68-41BE-AB50-C1CB131272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07237" y="4392968"/>
            <a:ext cx="1019725" cy="1024278"/>
          </a:xfrm>
          <a:prstGeom prst="rect">
            <a:avLst/>
          </a:prstGeom>
        </p:spPr>
      </p:pic>
      <p:sp>
        <p:nvSpPr>
          <p:cNvPr id="12" name="Frame 11">
            <a:extLst>
              <a:ext uri="{FF2B5EF4-FFF2-40B4-BE49-F238E27FC236}">
                <a16:creationId xmlns:a16="http://schemas.microsoft.com/office/drawing/2014/main" id="{007DE917-B314-400C-9379-D72FE41C6FA5}"/>
              </a:ext>
            </a:extLst>
          </p:cNvPr>
          <p:cNvSpPr/>
          <p:nvPr/>
        </p:nvSpPr>
        <p:spPr>
          <a:xfrm>
            <a:off x="1173439" y="2936268"/>
            <a:ext cx="3608656" cy="344385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Frame 12">
            <a:extLst>
              <a:ext uri="{FF2B5EF4-FFF2-40B4-BE49-F238E27FC236}">
                <a16:creationId xmlns:a16="http://schemas.microsoft.com/office/drawing/2014/main" id="{75A4CC6F-4E0E-4871-8936-6582F7F9EAB0}"/>
              </a:ext>
            </a:extLst>
          </p:cNvPr>
          <p:cNvSpPr/>
          <p:nvPr/>
        </p:nvSpPr>
        <p:spPr>
          <a:xfrm>
            <a:off x="927242" y="2529235"/>
            <a:ext cx="4113867" cy="407165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Frame 13">
            <a:extLst>
              <a:ext uri="{FF2B5EF4-FFF2-40B4-BE49-F238E27FC236}">
                <a16:creationId xmlns:a16="http://schemas.microsoft.com/office/drawing/2014/main" id="{D3FDA246-292E-48B8-9D1D-86554582E2B8}"/>
              </a:ext>
            </a:extLst>
          </p:cNvPr>
          <p:cNvSpPr/>
          <p:nvPr/>
        </p:nvSpPr>
        <p:spPr>
          <a:xfrm>
            <a:off x="6871757" y="3441432"/>
            <a:ext cx="2416406" cy="480284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3897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BAE3F-225F-E54E-8145-ECACD7C37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Right to Erasure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0826A1-E1B7-5743-A0FB-29635DC38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CE055-ECFD-9048-9FD8-7E2D8656A4F7}" type="slidenum">
              <a:rPr lang="en-US" smtClean="0"/>
              <a:t>12</a:t>
            </a:fld>
            <a:endParaRPr lang="en-US" dirty="0"/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DE620859-8BF2-4F1B-986F-2B9182663F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9483" y="1806752"/>
            <a:ext cx="9393034" cy="3698507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10785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BAE3F-225F-E54E-8145-ECACD7C37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Right to Erasure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0826A1-E1B7-5743-A0FB-29635DC38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CE055-ECFD-9048-9FD8-7E2D8656A4F7}" type="slidenum">
              <a:rPr lang="en-US" smtClean="0"/>
              <a:t>13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10E427-0678-4714-8CAA-5035458322F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745753" y="1465110"/>
            <a:ext cx="8700495" cy="4255086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C35A7E2-A998-4208-95B6-5F5EC0ABF246}"/>
              </a:ext>
            </a:extLst>
          </p:cNvPr>
          <p:cNvSpPr txBox="1"/>
          <p:nvPr/>
        </p:nvSpPr>
        <p:spPr>
          <a:xfrm>
            <a:off x="1003177" y="5710769"/>
            <a:ext cx="103069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http://www.gdprtoons.com/2017/09/right-to-erasure-right-to-be-forgotten.html</a:t>
            </a:r>
          </a:p>
        </p:txBody>
      </p:sp>
    </p:spTree>
    <p:extLst>
      <p:ext uri="{BB962C8B-B14F-4D97-AF65-F5344CB8AC3E}">
        <p14:creationId xmlns:p14="http://schemas.microsoft.com/office/powerpoint/2010/main" val="28239373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7DDB1E1-1063-184B-BD3D-39AEB6E766C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Legal Basis</a:t>
            </a:r>
          </a:p>
        </p:txBody>
      </p:sp>
    </p:spTree>
    <p:extLst>
      <p:ext uri="{BB962C8B-B14F-4D97-AF65-F5344CB8AC3E}">
        <p14:creationId xmlns:p14="http://schemas.microsoft.com/office/powerpoint/2010/main" val="42807123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BAE3F-225F-E54E-8145-ECACD7C37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Data Protection Regulation (GDPR)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C23EAD-4ED8-3F43-8F36-E906632ACC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Came into effect May 25, 2018 and applies to the EU</a:t>
            </a:r>
          </a:p>
          <a:p>
            <a:r>
              <a:rPr lang="en-US" dirty="0"/>
              <a:t>Distinguishes between data subjects, controllers (people who direct analysis), and processors (those who do the analysis)</a:t>
            </a:r>
          </a:p>
          <a:p>
            <a:r>
              <a:rPr lang="en-US" dirty="0"/>
              <a:t>Controller informs the “data subject in a concise, transparent, intelligible and easily accessible form”</a:t>
            </a:r>
          </a:p>
          <a:p>
            <a:r>
              <a:rPr lang="en-US" b="1" dirty="0"/>
              <a:t>Right of access</a:t>
            </a:r>
            <a:r>
              <a:rPr lang="en-US" dirty="0"/>
              <a:t> for data subjects</a:t>
            </a:r>
          </a:p>
          <a:p>
            <a:r>
              <a:rPr lang="en-US" b="1" dirty="0"/>
              <a:t>Right of erasure</a:t>
            </a:r>
            <a:r>
              <a:rPr lang="en-US" dirty="0"/>
              <a:t> (with some exceptions)</a:t>
            </a:r>
          </a:p>
          <a:p>
            <a:r>
              <a:rPr lang="en-US" dirty="0"/>
              <a:t>Right to object to processing for some purposes</a:t>
            </a:r>
          </a:p>
          <a:p>
            <a:r>
              <a:rPr lang="en-US" b="1" dirty="0"/>
              <a:t>Privacy by design</a:t>
            </a:r>
            <a:r>
              <a:rPr lang="en-US" dirty="0"/>
              <a:t> (Article 25)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0826A1-E1B7-5743-A0FB-29635DC38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CE055-ECFD-9048-9FD8-7E2D8656A4F7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12036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BAE3F-225F-E54E-8145-ECACD7C37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Data Protection Regulation (GDPR)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C23EAD-4ED8-3F43-8F36-E906632ACC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Pseudonymization required for stored personal data</a:t>
            </a:r>
          </a:p>
          <a:p>
            <a:r>
              <a:rPr lang="en-US" dirty="0"/>
              <a:t>Data breach notification to authorities within 72 hours</a:t>
            </a:r>
          </a:p>
          <a:p>
            <a:r>
              <a:rPr lang="en-US" dirty="0"/>
              <a:t>Possible fines of up to 4% of worldwide turnover</a:t>
            </a:r>
          </a:p>
          <a:p>
            <a:r>
              <a:rPr lang="en-US" dirty="0"/>
              <a:t>Can only process data based on six lawful bases: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Consent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Contract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Public task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Vital interest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Legitimate interest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Legal requirement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0826A1-E1B7-5743-A0FB-29635DC38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CE055-ECFD-9048-9FD8-7E2D8656A4F7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70522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BAE3F-225F-E54E-8145-ECACD7C37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California Consumer Privacy Act (CCPA)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C23EAD-4ED8-3F43-8F36-E906632ACC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Came into effect January 1, 2020 and applies to California residents</a:t>
            </a:r>
          </a:p>
          <a:p>
            <a:r>
              <a:rPr lang="en-US" dirty="0"/>
              <a:t>Residents of California have rights to:</a:t>
            </a:r>
          </a:p>
          <a:p>
            <a:pPr lvl="1"/>
            <a:r>
              <a:rPr lang="en-US" dirty="0"/>
              <a:t>Know what personal data is collected</a:t>
            </a:r>
          </a:p>
          <a:p>
            <a:pPr lvl="1"/>
            <a:r>
              <a:rPr lang="en-US" dirty="0"/>
              <a:t>Know whether that data is sold</a:t>
            </a:r>
          </a:p>
          <a:p>
            <a:pPr lvl="1"/>
            <a:r>
              <a:rPr lang="en-US" dirty="0"/>
              <a:t>Refuse the sale of personal data</a:t>
            </a:r>
          </a:p>
          <a:p>
            <a:pPr lvl="1"/>
            <a:r>
              <a:rPr lang="en-US" b="1" dirty="0"/>
              <a:t>Access their data</a:t>
            </a:r>
          </a:p>
          <a:p>
            <a:pPr lvl="1"/>
            <a:r>
              <a:rPr lang="en-US" b="1" dirty="0"/>
              <a:t>Request erasure of their personal data</a:t>
            </a:r>
          </a:p>
          <a:p>
            <a:pPr lvl="1"/>
            <a:r>
              <a:rPr lang="en-US" dirty="0"/>
              <a:t>Not be discriminated against for exercising these privacy rights</a:t>
            </a:r>
          </a:p>
          <a:p>
            <a:r>
              <a:rPr lang="en-US" dirty="0"/>
              <a:t>Fine of $7,500 for intentional and $2,500 for unintentional violations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0826A1-E1B7-5743-A0FB-29635DC38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CE055-ECFD-9048-9FD8-7E2D8656A4F7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77284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7DDB1E1-1063-184B-BD3D-39AEB6E766C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Business Applications</a:t>
            </a:r>
          </a:p>
        </p:txBody>
      </p:sp>
    </p:spTree>
    <p:extLst>
      <p:ext uri="{BB962C8B-B14F-4D97-AF65-F5344CB8AC3E}">
        <p14:creationId xmlns:p14="http://schemas.microsoft.com/office/powerpoint/2010/main" val="9044277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BAE3F-225F-E54E-8145-ECACD7C37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 Cybersecurity Under GDPR/CCPA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C23EAD-4ED8-3F43-8F36-E906632ACC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3657"/>
            <a:ext cx="10619232" cy="4157428"/>
          </a:xfrm>
        </p:spPr>
        <p:txBody>
          <a:bodyPr>
            <a:normAutofit/>
          </a:bodyPr>
          <a:lstStyle/>
          <a:p>
            <a:r>
              <a:rPr lang="en-US" dirty="0"/>
              <a:t>For how long do we need to keep data for retraining models?</a:t>
            </a:r>
          </a:p>
          <a:p>
            <a:pPr lvl="1"/>
            <a:r>
              <a:rPr lang="en-US" dirty="0"/>
              <a:t>Do we need to keep all the data? Are we permitted to keep the data? Can we use transfer learning? </a:t>
            </a:r>
          </a:p>
          <a:p>
            <a:r>
              <a:rPr lang="en-US" dirty="0"/>
              <a:t>How do we balance data-erasure requests with robust backups?</a:t>
            </a:r>
          </a:p>
          <a:p>
            <a:r>
              <a:rPr lang="en-US" dirty="0"/>
              <a:t>How do we authenticate data-access requests? In what format is this data provided?</a:t>
            </a:r>
          </a:p>
          <a:p>
            <a:r>
              <a:rPr lang="en-US" dirty="0"/>
              <a:t>What makes an ML workflow compliant with GDPR and CCPA?</a:t>
            </a:r>
          </a:p>
          <a:p>
            <a:pPr lvl="1"/>
            <a:r>
              <a:rPr lang="en-US" dirty="0"/>
              <a:t>Does this meet all user needs / desires?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0826A1-E1B7-5743-A0FB-29635DC38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CE055-ECFD-9048-9FD8-7E2D8656A4F7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98485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BAE3F-225F-E54E-8145-ECACD7C37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Lifecycles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0826A1-E1B7-5743-A0FB-29635DC38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CE055-ECFD-9048-9FD8-7E2D8656A4F7}" type="slidenum">
              <a:rPr lang="en-US" smtClean="0"/>
              <a:t>2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EBBA5D2-47D1-4B63-B7EC-5CA746E8CD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0D9DBE0-5B44-4348-95DC-D90CED92AB4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029730" y="1483163"/>
            <a:ext cx="8132540" cy="4129806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EB942AF-67DB-4E3E-8F38-A610D4DC2003}"/>
              </a:ext>
            </a:extLst>
          </p:cNvPr>
          <p:cNvSpPr txBox="1"/>
          <p:nvPr/>
        </p:nvSpPr>
        <p:spPr>
          <a:xfrm>
            <a:off x="1003177" y="5653532"/>
            <a:ext cx="103069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Graphic from https://www.spirion.com/data-lifecycle-management/</a:t>
            </a:r>
          </a:p>
        </p:txBody>
      </p:sp>
    </p:spTree>
    <p:extLst>
      <p:ext uri="{BB962C8B-B14F-4D97-AF65-F5344CB8AC3E}">
        <p14:creationId xmlns:p14="http://schemas.microsoft.com/office/powerpoint/2010/main" val="26267602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7DDB1E1-1063-184B-BD3D-39AEB6E766C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Famous Failures</a:t>
            </a:r>
          </a:p>
        </p:txBody>
      </p:sp>
    </p:spTree>
    <p:extLst>
      <p:ext uri="{BB962C8B-B14F-4D97-AF65-F5344CB8AC3E}">
        <p14:creationId xmlns:p14="http://schemas.microsoft.com/office/powerpoint/2010/main" val="20255458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BAE3F-225F-E54E-8145-ECACD7C37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 Buzz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C23EAD-4ED8-3F43-8F36-E906632ACC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Google Buzz was a social network that replaced Google Wave</a:t>
            </a:r>
          </a:p>
          <a:p>
            <a:r>
              <a:rPr lang="en-US" dirty="0"/>
              <a:t>Users automatically opted into Buzz, with weak privacy settings, based on Gmail data </a:t>
            </a:r>
          </a:p>
          <a:p>
            <a:r>
              <a:rPr lang="en-US" dirty="0"/>
              <a:t>Publicly disclosed on Buzz profiles people you talked to frequently on Google Chat (</a:t>
            </a:r>
            <a:r>
              <a:rPr lang="en-US" dirty="0" err="1"/>
              <a:t>Gchat</a:t>
            </a:r>
            <a:r>
              <a:rPr lang="en-US" dirty="0"/>
              <a:t>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0826A1-E1B7-5743-A0FB-29635DC38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CE055-ECFD-9048-9FD8-7E2D8656A4F7}" type="slidenum">
              <a:rPr lang="en-US" smtClean="0"/>
              <a:t>4</a:t>
            </a:fld>
            <a:endParaRPr lang="en-US" dirty="0"/>
          </a:p>
        </p:txBody>
      </p:sp>
      <p:pic>
        <p:nvPicPr>
          <p:cNvPr id="5" name="Content Placeholder 7">
            <a:extLst>
              <a:ext uri="{FF2B5EF4-FFF2-40B4-BE49-F238E27FC236}">
                <a16:creationId xmlns:a16="http://schemas.microsoft.com/office/drawing/2014/main" id="{AC2643D7-55E5-41D8-97E5-4166A305FA4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171853" y="4159994"/>
            <a:ext cx="3716545" cy="728734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051345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BAE3F-225F-E54E-8145-ECACD7C37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Facebook 2FA Phone Numbers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C23EAD-4ED8-3F43-8F36-E906632ACC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3657"/>
            <a:ext cx="6618402" cy="4157428"/>
          </a:xfrm>
        </p:spPr>
        <p:txBody>
          <a:bodyPr>
            <a:normAutofit/>
          </a:bodyPr>
          <a:lstStyle/>
          <a:p>
            <a:r>
              <a:rPr lang="en-US" dirty="0"/>
              <a:t>Facebook collected phone numbers for two-factor authentication (2FA)</a:t>
            </a:r>
          </a:p>
          <a:p>
            <a:r>
              <a:rPr lang="en-US" dirty="0"/>
              <a:t>Facebook then used those phone numbers to recommend friends and for companies to target ads to specific users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0826A1-E1B7-5743-A0FB-29635DC38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CE055-ECFD-9048-9FD8-7E2D8656A4F7}" type="slidenum">
              <a:rPr lang="en-US" smtClean="0"/>
              <a:t>5</a:t>
            </a:fld>
            <a:endParaRPr lang="en-US" dirty="0"/>
          </a:p>
        </p:txBody>
      </p:sp>
      <p:pic>
        <p:nvPicPr>
          <p:cNvPr id="7" name="Picture 6" descr="Graphical user interface, application, website&#10;&#10;Description automatically generated">
            <a:extLst>
              <a:ext uri="{FF2B5EF4-FFF2-40B4-BE49-F238E27FC236}">
                <a16:creationId xmlns:a16="http://schemas.microsoft.com/office/drawing/2014/main" id="{0E5F8582-32AC-49CE-AD86-18C3C9DB0C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50"/>
          <a:stretch/>
        </p:blipFill>
        <p:spPr>
          <a:xfrm>
            <a:off x="8033378" y="1545995"/>
            <a:ext cx="4003346" cy="4339537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190477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7DDB1E1-1063-184B-BD3D-39AEB6E766C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Key Considerations</a:t>
            </a:r>
          </a:p>
        </p:txBody>
      </p:sp>
    </p:spTree>
    <p:extLst>
      <p:ext uri="{BB962C8B-B14F-4D97-AF65-F5344CB8AC3E}">
        <p14:creationId xmlns:p14="http://schemas.microsoft.com/office/powerpoint/2010/main" val="40521880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BAE3F-225F-E54E-8145-ECACD7C37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Right of Access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0826A1-E1B7-5743-A0FB-29635DC38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CE055-ECFD-9048-9FD8-7E2D8656A4F7}" type="slidenum">
              <a:rPr lang="en-US" smtClean="0"/>
              <a:t>7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EC91268-3910-4D84-AE35-BEA9A7BBEA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FE3482CD-F386-4B17-B1EF-C1648B32DC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71" t="3" r="3246" b="-3"/>
          <a:stretch/>
        </p:blipFill>
        <p:spPr>
          <a:xfrm>
            <a:off x="1652353" y="1472580"/>
            <a:ext cx="8887295" cy="4480632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084038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BAE3F-225F-E54E-8145-ECACD7C37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Right of Access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0826A1-E1B7-5743-A0FB-29635DC38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CE055-ECFD-9048-9FD8-7E2D8656A4F7}" type="slidenum">
              <a:rPr lang="en-US" smtClean="0"/>
              <a:t>8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EC91268-3910-4D84-AE35-BEA9A7BBEA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22C19F4-E009-4B58-99E7-05344B0A0C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3243" y="4101401"/>
            <a:ext cx="1665514" cy="1665514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926B682E-0664-4EED-B5AA-CF887937A1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8" y="1472534"/>
            <a:ext cx="10964161" cy="2724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660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BAE3F-225F-E54E-8145-ECACD7C37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Right of Access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0826A1-E1B7-5743-A0FB-29635DC38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CE055-ECFD-9048-9FD8-7E2D8656A4F7}" type="slidenum">
              <a:rPr lang="en-US" smtClean="0"/>
              <a:t>9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EC91268-3910-4D84-AE35-BEA9A7BBEA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C50BB54-1052-4F6B-8058-8B300232B65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7237" y="1504656"/>
            <a:ext cx="5762625" cy="666750"/>
          </a:xfrm>
          <a:prstGeom prst="rect">
            <a:avLst/>
          </a:prstGeom>
        </p:spPr>
      </p:pic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2599BB89-5F93-4587-A1FC-ADB43E6B8BE9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8548" y="2345599"/>
            <a:ext cx="2884942" cy="3574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5528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UChicago Palette">
      <a:dk1>
        <a:srgbClr val="000000"/>
      </a:dk1>
      <a:lt1>
        <a:srgbClr val="FFFFFF"/>
      </a:lt1>
      <a:dk2>
        <a:srgbClr val="727372"/>
      </a:dk2>
      <a:lt2>
        <a:srgbClr val="D8D9D8"/>
      </a:lt2>
      <a:accent1>
        <a:srgbClr val="800000"/>
      </a:accent1>
      <a:accent2>
        <a:srgbClr val="EAAA00"/>
      </a:accent2>
      <a:accent3>
        <a:srgbClr val="DE7C00"/>
      </a:accent3>
      <a:accent4>
        <a:srgbClr val="789D49"/>
      </a:accent4>
      <a:accent5>
        <a:srgbClr val="007396"/>
      </a:accent5>
      <a:accent6>
        <a:srgbClr val="59305F"/>
      </a:accent6>
      <a:hlink>
        <a:srgbClr val="002A3A"/>
      </a:hlink>
      <a:folHlink>
        <a:srgbClr val="41273B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Theme">
  <a:themeElements>
    <a:clrScheme name="UChicago Palette">
      <a:dk1>
        <a:srgbClr val="000000"/>
      </a:dk1>
      <a:lt1>
        <a:srgbClr val="FFFFFF"/>
      </a:lt1>
      <a:dk2>
        <a:srgbClr val="727372"/>
      </a:dk2>
      <a:lt2>
        <a:srgbClr val="D8D9D8"/>
      </a:lt2>
      <a:accent1>
        <a:srgbClr val="800000"/>
      </a:accent1>
      <a:accent2>
        <a:srgbClr val="EAAA00"/>
      </a:accent2>
      <a:accent3>
        <a:srgbClr val="DE7C00"/>
      </a:accent3>
      <a:accent4>
        <a:srgbClr val="789D49"/>
      </a:accent4>
      <a:accent5>
        <a:srgbClr val="007396"/>
      </a:accent5>
      <a:accent6>
        <a:srgbClr val="59305F"/>
      </a:accent6>
      <a:hlink>
        <a:srgbClr val="002A3A"/>
      </a:hlink>
      <a:folHlink>
        <a:srgbClr val="41273B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Theme">
  <a:themeElements>
    <a:clrScheme name="UChicago Palette">
      <a:dk1>
        <a:srgbClr val="000000"/>
      </a:dk1>
      <a:lt1>
        <a:srgbClr val="FFFFFF"/>
      </a:lt1>
      <a:dk2>
        <a:srgbClr val="727372"/>
      </a:dk2>
      <a:lt2>
        <a:srgbClr val="D8D9D8"/>
      </a:lt2>
      <a:accent1>
        <a:srgbClr val="800000"/>
      </a:accent1>
      <a:accent2>
        <a:srgbClr val="EAAA00"/>
      </a:accent2>
      <a:accent3>
        <a:srgbClr val="DE7C00"/>
      </a:accent3>
      <a:accent4>
        <a:srgbClr val="789D49"/>
      </a:accent4>
      <a:accent5>
        <a:srgbClr val="007396"/>
      </a:accent5>
      <a:accent6>
        <a:srgbClr val="59305F"/>
      </a:accent6>
      <a:hlink>
        <a:srgbClr val="002A3A"/>
      </a:hlink>
      <a:folHlink>
        <a:srgbClr val="41273B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2165</TotalTime>
  <Words>461</Words>
  <Application>Microsoft Office PowerPoint</Application>
  <PresentationFormat>Widescreen</PresentationFormat>
  <Paragraphs>77</Paragraphs>
  <Slides>19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Calibri</vt:lpstr>
      <vt:lpstr>Adobe Garamond Pro</vt:lpstr>
      <vt:lpstr>Office Theme</vt:lpstr>
      <vt:lpstr>2_Office Theme</vt:lpstr>
      <vt:lpstr>1_Office Theme</vt:lpstr>
      <vt:lpstr>PowerPoint Presentation</vt:lpstr>
      <vt:lpstr>Data Lifecycles</vt:lpstr>
      <vt:lpstr>Famous Failures</vt:lpstr>
      <vt:lpstr>Google Buzz</vt:lpstr>
      <vt:lpstr>Facebook 2FA Phone Numbers</vt:lpstr>
      <vt:lpstr>Key Considerations</vt:lpstr>
      <vt:lpstr>Right of Access</vt:lpstr>
      <vt:lpstr>Right of Access</vt:lpstr>
      <vt:lpstr>Right of Access</vt:lpstr>
      <vt:lpstr>Right of Access</vt:lpstr>
      <vt:lpstr>Right of Access</vt:lpstr>
      <vt:lpstr>Right to Erasure</vt:lpstr>
      <vt:lpstr>Right to Erasure</vt:lpstr>
      <vt:lpstr>Legal Basis</vt:lpstr>
      <vt:lpstr>General Data Protection Regulation (GDPR)</vt:lpstr>
      <vt:lpstr>General Data Protection Regulation (GDPR)</vt:lpstr>
      <vt:lpstr>California Consumer Privacy Act (CCPA)</vt:lpstr>
      <vt:lpstr>Business Applications</vt:lpstr>
      <vt:lpstr>ML Cybersecurity Under GDPR/CCPA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Nick Kolber</dc:creator>
  <cp:lastModifiedBy>Blase Ur</cp:lastModifiedBy>
  <cp:revision>103</cp:revision>
  <cp:lastPrinted>2019-10-22T16:35:22Z</cp:lastPrinted>
  <dcterms:created xsi:type="dcterms:W3CDTF">2019-10-07T15:32:39Z</dcterms:created>
  <dcterms:modified xsi:type="dcterms:W3CDTF">2020-11-30T16:12:46Z</dcterms:modified>
</cp:coreProperties>
</file>